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  <p:sldMasterId id="2147484005" r:id="rId2"/>
  </p:sldMasterIdLst>
  <p:notesMasterIdLst>
    <p:notesMasterId r:id="rId19"/>
  </p:notesMasterIdLst>
  <p:handoutMasterIdLst>
    <p:handoutMasterId r:id="rId20"/>
  </p:handoutMasterIdLst>
  <p:sldIdLst>
    <p:sldId id="449" r:id="rId3"/>
    <p:sldId id="501" r:id="rId4"/>
    <p:sldId id="516" r:id="rId5"/>
    <p:sldId id="504" r:id="rId6"/>
    <p:sldId id="505" r:id="rId7"/>
    <p:sldId id="506" r:id="rId8"/>
    <p:sldId id="507" r:id="rId9"/>
    <p:sldId id="515" r:id="rId10"/>
    <p:sldId id="509" r:id="rId11"/>
    <p:sldId id="510" r:id="rId12"/>
    <p:sldId id="511" r:id="rId13"/>
    <p:sldId id="512" r:id="rId14"/>
    <p:sldId id="513" r:id="rId15"/>
    <p:sldId id="514" r:id="rId16"/>
    <p:sldId id="517" r:id="rId17"/>
    <p:sldId id="518" r:id="rId18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FF99"/>
    <a:srgbClr val="51FDFF"/>
    <a:srgbClr val="0E4D72"/>
    <a:srgbClr val="22B5FF"/>
    <a:srgbClr val="03D526"/>
    <a:srgbClr val="008080"/>
    <a:srgbClr val="13BCC7"/>
    <a:srgbClr val="4DCAFF"/>
    <a:srgbClr val="119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7" autoAdjust="0"/>
    <p:restoredTop sz="89829" autoAdjust="0"/>
  </p:normalViewPr>
  <p:slideViewPr>
    <p:cSldViewPr snapToGrid="0">
      <p:cViewPr varScale="1">
        <p:scale>
          <a:sx n="54" d="100"/>
          <a:sy n="54" d="100"/>
        </p:scale>
        <p:origin x="-53" y="-528"/>
      </p:cViewPr>
      <p:guideLst>
        <p:guide orient="horz" pos="429"/>
        <p:guide pos="7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4520DB6-4BC4-474E-864B-7572F1A77523}" type="datetimeFigureOut">
              <a:rPr lang="en-US" smtClean="0"/>
              <a:pPr/>
              <a:t>7/22/2014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A642C3C-970C-B943-AE05-11E6718043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86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843A04C-2FFB-5142-9D5C-5FF8FC9DEE74}" type="datetimeFigureOut">
              <a:rPr lang="en-US" smtClean="0"/>
              <a:pPr/>
              <a:t>7/22/2014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6"/>
            <a:ext cx="5486400" cy="41830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246E544-6F9D-0145-A490-5CD892F720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Information Server,</a:t>
            </a:r>
            <a:r>
              <a:rPr lang="en-US" baseline="0" dirty="0" smtClean="0"/>
              <a:t> or CIS</a:t>
            </a:r>
            <a:r>
              <a:rPr lang="en-US" dirty="0" smtClean="0"/>
              <a:t>.  In this first</a:t>
            </a:r>
            <a:r>
              <a:rPr lang="en-US" baseline="0" dirty="0" smtClean="0"/>
              <a:t> video, we’ll look at the agenda of our four-day training course.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some common deployment options for CIS.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5" y="1224643"/>
            <a:ext cx="11424907" cy="527775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16ACB1"/>
              </a:buClr>
              <a:buFont typeface="Arial"/>
              <a:buChar char="•"/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rgbClr val="16ACB1"/>
              </a:buClr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0202" y="6584515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313" y="658041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8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585699" y="6584515"/>
            <a:ext cx="84552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3504" y="6580411"/>
            <a:ext cx="265238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8" y="0"/>
            <a:ext cx="12201522" cy="6865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7" y="2286000"/>
            <a:ext cx="10969943" cy="99060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rgbClr val="00528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5" y="6248400"/>
            <a:ext cx="1862182" cy="419100"/>
          </a:xfrm>
          <a:prstGeom prst="rect">
            <a:avLst/>
          </a:prstGeom>
        </p:spPr>
      </p:pic>
      <p:pic>
        <p:nvPicPr>
          <p:cNvPr id="6" name="Picture 2" descr="C:\Users\peter\AppData\Local\Temp\Rar$DR14.878\Composite Software Endorsement Mark\Composite_Software_2C_TM_Lef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3" y="6324600"/>
            <a:ext cx="2234617" cy="2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5" name="Picture 2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37" y="2895603"/>
            <a:ext cx="351275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351927" y="3810003"/>
            <a:ext cx="5484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THE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BIG DATA ADVANTAGE:</a:t>
            </a:r>
          </a:p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TAKE BIG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ADVANTAGE OF YOUR DATA</a:t>
            </a:r>
            <a:endParaRPr lang="en-US" sz="1100" dirty="0">
              <a:solidFill>
                <a:srgbClr val="7F7F7F"/>
              </a:solidFill>
              <a:latin typeface="Futura Bk BT" pitchFamily="34" charset="0"/>
            </a:endParaRPr>
          </a:p>
        </p:txBody>
      </p:sp>
      <p:pic>
        <p:nvPicPr>
          <p:cNvPr id="7" name="Picture 6" descr="Composite_Software_80k_Lef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677" y="5638803"/>
            <a:ext cx="2234618" cy="2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2" r:id="rId2"/>
    <p:sldLayoutId id="2147484001" r:id="rId3"/>
    <p:sldLayoutId id="2147484007" r:id="rId4"/>
    <p:sldLayoutId id="2147484055" r:id="rId5"/>
    <p:sldLayoutId id="2147484056" r:id="rId6"/>
    <p:sldLayoutId id="2147484057" r:id="rId7"/>
    <p:sldLayoutId id="2147484058" r:id="rId8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290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i="1" dirty="0" smtClean="0">
                <a:ea typeface="ＭＳ Ｐゴシック" pitchFamily="34" charset="-128"/>
              </a:rPr>
              <a:t>Detail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Objective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Test for the difference between the same queries at different points in time such as two releases of the same code.</a:t>
            </a: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Results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Populate </a:t>
            </a:r>
            <a:r>
              <a:rPr lang="en-US" sz="2400" dirty="0">
                <a:ea typeface="ＭＳ Ｐゴシック" pitchFamily="34" charset="-128"/>
              </a:rPr>
              <a:t>query results to an output </a:t>
            </a:r>
            <a:r>
              <a:rPr lang="en-US" sz="2400" dirty="0" smtClean="0">
                <a:ea typeface="ＭＳ Ｐゴシック" pitchFamily="34" charset="-128"/>
              </a:rPr>
              <a:t>files according to </a:t>
            </a:r>
            <a:r>
              <a:rPr lang="en-US" sz="2400" dirty="0">
                <a:ea typeface="ＭＳ Ｐゴシック" pitchFamily="34" charset="-128"/>
              </a:rPr>
              <a:t>the parameter “</a:t>
            </a:r>
            <a:r>
              <a:rPr lang="en-US" sz="2400" dirty="0" err="1" smtClean="0">
                <a:ea typeface="ＭＳ Ｐゴシック" pitchFamily="34" charset="-128"/>
              </a:rPr>
              <a:t>outputFilename</a:t>
            </a:r>
            <a:r>
              <a:rPr lang="en-US" sz="2400" dirty="0" smtClean="0">
                <a:ea typeface="ＭＳ Ｐゴシック" pitchFamily="34" charset="-128"/>
              </a:rPr>
              <a:t>”.</a:t>
            </a:r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Logs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 showing </a:t>
            </a:r>
            <a:r>
              <a:rPr lang="en-US" sz="2400" dirty="0">
                <a:ea typeface="ＭＳ Ｐゴシック" pitchFamily="34" charset="-128"/>
              </a:rPr>
              <a:t>PASS, FAIL.</a:t>
            </a: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Compare Test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Compare files from different tests and produce a summary log.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matched or not.</a:t>
            </a:r>
          </a:p>
        </p:txBody>
      </p:sp>
    </p:spTree>
    <p:extLst>
      <p:ext uri="{BB962C8B-B14F-4D97-AF65-F5344CB8AC3E}">
        <p14:creationId xmlns:p14="http://schemas.microsoft.com/office/powerpoint/2010/main" val="274122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Migration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i="1" dirty="0" smtClean="0">
                <a:ea typeface="ＭＳ Ｐゴシック" pitchFamily="34" charset="-128"/>
              </a:rPr>
              <a:t>Detail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sz="2800" dirty="0">
                <a:ea typeface="ＭＳ Ｐゴシック" pitchFamily="34" charset="-128"/>
              </a:rPr>
              <a:t>Objective</a:t>
            </a:r>
            <a:endParaRPr lang="en-US" sz="2800" dirty="0" smtClean="0">
              <a:ea typeface="ＭＳ Ｐゴシック" pitchFamily="34" charset="-128"/>
            </a:endParaRP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Test for the difference between the same queries at before and after migrating CIS server to a new version to insure CIS does not affect the results of queries.</a:t>
            </a: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Results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Query results are </a:t>
            </a:r>
            <a:r>
              <a:rPr lang="en-US" sz="2400" u="sng" dirty="0" smtClean="0">
                <a:ea typeface="ＭＳ Ｐゴシック" pitchFamily="34" charset="-128"/>
              </a:rPr>
              <a:t>not</a:t>
            </a:r>
            <a:r>
              <a:rPr lang="en-US" sz="2400" dirty="0" smtClean="0">
                <a:ea typeface="ＭＳ Ｐゴシック" pitchFamily="34" charset="-128"/>
              </a:rPr>
              <a:t> output.</a:t>
            </a:r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Logs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 smtClean="0">
                <a:ea typeface="ＭＳ Ｐゴシック" pitchFamily="34" charset="-128"/>
              </a:rPr>
              <a:t>showing PASS, FAIL.</a:t>
            </a: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Compare Test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Compare files from different tests and produce a summary log.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matched or not.</a:t>
            </a:r>
          </a:p>
        </p:txBody>
      </p:sp>
    </p:spTree>
    <p:extLst>
      <p:ext uri="{BB962C8B-B14F-4D97-AF65-F5344CB8AC3E}">
        <p14:creationId xmlns:p14="http://schemas.microsoft.com/office/powerpoint/2010/main" val="34742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Performance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i="1" dirty="0" smtClean="0">
                <a:ea typeface="ＭＳ Ｐゴシック" pitchFamily="34" charset="-128"/>
              </a:rPr>
              <a:t>Detail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sz="2800" dirty="0">
                <a:ea typeface="ＭＳ Ｐゴシック" pitchFamily="34" charset="-128"/>
              </a:rPr>
              <a:t>Objective</a:t>
            </a:r>
            <a:endParaRPr lang="en-US" sz="2800" dirty="0" smtClean="0">
              <a:ea typeface="ＭＳ Ｐゴシック" pitchFamily="34" charset="-128"/>
            </a:endParaRP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Test throughput (exec/sec), rows/exec, latency, 1</a:t>
            </a:r>
            <a:r>
              <a:rPr lang="en-US" sz="2400" baseline="30000" dirty="0" smtClean="0">
                <a:ea typeface="ＭＳ Ｐゴシック" pitchFamily="34" charset="-128"/>
              </a:rPr>
              <a:t>st</a:t>
            </a:r>
            <a:r>
              <a:rPr lang="en-US" sz="2400" dirty="0" smtClean="0">
                <a:ea typeface="ＭＳ Ｐゴシック" pitchFamily="34" charset="-128"/>
              </a:rPr>
              <a:t> row access, and duration of query.</a:t>
            </a: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Results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Populate </a:t>
            </a:r>
            <a:r>
              <a:rPr lang="en-US" sz="2400" dirty="0">
                <a:ea typeface="ＭＳ Ｐゴシック" pitchFamily="34" charset="-128"/>
              </a:rPr>
              <a:t>query results to an output </a:t>
            </a:r>
            <a:r>
              <a:rPr lang="en-US" sz="2400" dirty="0" smtClean="0">
                <a:ea typeface="ＭＳ Ｐゴシック" pitchFamily="34" charset="-128"/>
              </a:rPr>
              <a:t>files according to </a:t>
            </a:r>
            <a:r>
              <a:rPr lang="en-US" sz="2400" dirty="0">
                <a:ea typeface="ＭＳ Ｐゴシック" pitchFamily="34" charset="-128"/>
              </a:rPr>
              <a:t>the parameter “</a:t>
            </a:r>
            <a:r>
              <a:rPr lang="en-US" sz="2400" dirty="0" err="1" smtClean="0">
                <a:ea typeface="ＭＳ Ｐゴシック" pitchFamily="34" charset="-128"/>
              </a:rPr>
              <a:t>outputFilename</a:t>
            </a:r>
            <a:r>
              <a:rPr lang="en-US" sz="2400" dirty="0" smtClean="0">
                <a:ea typeface="ＭＳ Ｐゴシック" pitchFamily="34" charset="-128"/>
              </a:rPr>
              <a:t>”.</a:t>
            </a:r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Logs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execution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Compare Test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performed worse, the same, better or were within an acceptable delta.</a:t>
            </a:r>
          </a:p>
        </p:txBody>
      </p:sp>
    </p:spTree>
    <p:extLst>
      <p:ext uri="{BB962C8B-B14F-4D97-AF65-F5344CB8AC3E}">
        <p14:creationId xmlns:p14="http://schemas.microsoft.com/office/powerpoint/2010/main" val="12734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337" y="1143000"/>
            <a:ext cx="11975894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i="1" dirty="0" smtClean="0">
                <a:ea typeface="ＭＳ Ｐゴシック" pitchFamily="34" charset="-128"/>
              </a:rPr>
              <a:t>Detail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sz="2800" dirty="0">
                <a:ea typeface="ＭＳ Ｐゴシック" pitchFamily="34" charset="-128"/>
              </a:rPr>
              <a:t>Objective</a:t>
            </a:r>
            <a:endParaRPr lang="en-US" sz="2800" dirty="0" smtClean="0">
              <a:ea typeface="ＭＳ Ｐゴシック" pitchFamily="34" charset="-128"/>
            </a:endParaRP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Correlate users with queries and expected outcome [PASS, FAIL].</a:t>
            </a: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Results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Populate </a:t>
            </a:r>
            <a:r>
              <a:rPr lang="en-US" sz="2400" dirty="0">
                <a:ea typeface="ＭＳ Ｐゴシック" pitchFamily="34" charset="-128"/>
              </a:rPr>
              <a:t>query results to an output </a:t>
            </a:r>
            <a:r>
              <a:rPr lang="en-US" sz="2400" dirty="0" smtClean="0">
                <a:ea typeface="ＭＳ Ｐゴシック" pitchFamily="34" charset="-128"/>
              </a:rPr>
              <a:t>files according to </a:t>
            </a:r>
            <a:r>
              <a:rPr lang="en-US" sz="2400" dirty="0" smtClean="0">
                <a:ea typeface="ＭＳ Ｐゴシック" pitchFamily="34" charset="-128"/>
              </a:rPr>
              <a:t>parameter </a:t>
            </a:r>
            <a:r>
              <a:rPr lang="en-US" sz="2400" dirty="0">
                <a:ea typeface="ＭＳ Ｐゴシック" pitchFamily="34" charset="-128"/>
              </a:rPr>
              <a:t>“</a:t>
            </a:r>
            <a:r>
              <a:rPr lang="en-US" sz="2400" dirty="0" err="1" smtClean="0">
                <a:ea typeface="ＭＳ Ｐゴシック" pitchFamily="34" charset="-128"/>
              </a:rPr>
              <a:t>outputFilename</a:t>
            </a:r>
            <a:r>
              <a:rPr lang="en-US" sz="2400" dirty="0" smtClean="0">
                <a:ea typeface="ＭＳ Ｐゴシック" pitchFamily="34" charset="-128"/>
              </a:rPr>
              <a:t>”.</a:t>
            </a:r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Logs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execution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Measurement</a:t>
            </a:r>
          </a:p>
          <a:p>
            <a:pPr lvl="2"/>
            <a:r>
              <a:rPr lang="en-US" sz="2400" dirty="0">
                <a:ea typeface="ＭＳ Ｐゴシック" pitchFamily="34" charset="-128"/>
              </a:rPr>
              <a:t>If expected PASS and PASS then test PASS</a:t>
            </a:r>
            <a:r>
              <a:rPr lang="en-US" sz="2400" dirty="0" smtClean="0">
                <a:ea typeface="ＭＳ Ｐゴシック" pitchFamily="34" charset="-128"/>
              </a:rPr>
              <a:t>.	* Positive test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If </a:t>
            </a:r>
            <a:r>
              <a:rPr lang="en-US" sz="2400" dirty="0">
                <a:ea typeface="ＭＳ Ｐゴシック" pitchFamily="34" charset="-128"/>
              </a:rPr>
              <a:t>expected PASS and FAIL then test FAIL.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If expected FAIL and FAIL then test PASS.		* Negative test</a:t>
            </a:r>
          </a:p>
          <a:p>
            <a:pPr lvl="2"/>
            <a:r>
              <a:rPr lang="en-US" sz="2400" dirty="0">
                <a:ea typeface="ＭＳ Ｐゴシック" pitchFamily="34" charset="-128"/>
              </a:rPr>
              <a:t>If expected FAIL and </a:t>
            </a:r>
            <a:r>
              <a:rPr lang="en-US" sz="2400" dirty="0" smtClean="0">
                <a:ea typeface="ＭＳ Ｐゴシック" pitchFamily="34" charset="-128"/>
              </a:rPr>
              <a:t>PASS then </a:t>
            </a:r>
            <a:r>
              <a:rPr lang="en-US" sz="2400" dirty="0">
                <a:ea typeface="ＭＳ Ｐゴシック" pitchFamily="34" charset="-128"/>
              </a:rPr>
              <a:t>test </a:t>
            </a:r>
            <a:r>
              <a:rPr lang="en-US" sz="2400" dirty="0" smtClean="0">
                <a:ea typeface="ＭＳ Ｐゴシック" pitchFamily="34" charset="-128"/>
              </a:rPr>
              <a:t>FAIL.</a:t>
            </a:r>
            <a:endParaRPr lang="en-US" sz="2400" dirty="0">
              <a:ea typeface="ＭＳ Ｐゴシック" pitchFamily="34" charset="-128"/>
            </a:endParaRPr>
          </a:p>
          <a:p>
            <a:pPr lvl="2"/>
            <a:endParaRPr lang="en-US" sz="2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643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Deployment Plan Methods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1" y="1828800"/>
            <a:ext cx="5145677" cy="4419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2400" dirty="0" smtClean="0"/>
              <a:t>Execute Methods</a:t>
            </a:r>
          </a:p>
          <a:p>
            <a:r>
              <a:rPr lang="en-US" sz="2400" dirty="0" err="1" smtClean="0"/>
              <a:t>executeRegressionTest</a:t>
            </a:r>
            <a:endParaRPr lang="en-US" sz="2400" dirty="0" smtClean="0"/>
          </a:p>
          <a:p>
            <a:pPr lvl="1"/>
            <a:r>
              <a:rPr lang="en-US" dirty="0"/>
              <a:t>&lt;</a:t>
            </a:r>
            <a:r>
              <a:rPr lang="en-US" dirty="0" err="1"/>
              <a:t>testType</a:t>
            </a:r>
            <a:r>
              <a:rPr lang="en-US" dirty="0"/>
              <a:t>&gt;functional&lt;/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 smtClean="0"/>
              <a:t>testType</a:t>
            </a:r>
            <a:r>
              <a:rPr lang="en-US" dirty="0" smtClean="0"/>
              <a:t>&gt;regression&lt;/</a:t>
            </a:r>
            <a:r>
              <a:rPr lang="en-US" dirty="0" err="1"/>
              <a:t>testType</a:t>
            </a:r>
            <a:r>
              <a:rPr lang="en-US" dirty="0" smtClean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testType</a:t>
            </a:r>
            <a:r>
              <a:rPr lang="en-US" dirty="0"/>
              <a:t>&gt;migration&lt;/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r>
              <a:rPr lang="en-US" sz="2400" dirty="0" err="1" smtClean="0"/>
              <a:t>executePerformanceTest</a:t>
            </a:r>
            <a:endParaRPr lang="en-US" sz="2400" dirty="0" smtClean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testType</a:t>
            </a:r>
            <a:r>
              <a:rPr lang="en-US" dirty="0" smtClean="0"/>
              <a:t>&gt;performance</a:t>
            </a:r>
            <a:r>
              <a:rPr lang="en-US" dirty="0"/>
              <a:t>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r>
              <a:rPr lang="en-US" sz="2400" dirty="0" err="1" smtClean="0">
                <a:ea typeface="ＭＳ Ｐゴシック" pitchFamily="34" charset="-128"/>
              </a:rPr>
              <a:t>executeSecurityTest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dirty="0">
                <a:ea typeface="ＭＳ Ｐゴシック" pitchFamily="34" charset="-128"/>
              </a:rPr>
              <a:t>&lt;</a:t>
            </a:r>
            <a:r>
              <a:rPr lang="en-US" dirty="0" err="1">
                <a:ea typeface="ＭＳ Ｐゴシック" pitchFamily="34" charset="-128"/>
              </a:rPr>
              <a:t>testType</a:t>
            </a:r>
            <a:r>
              <a:rPr lang="en-US" dirty="0">
                <a:ea typeface="ＭＳ Ｐゴシック" pitchFamily="34" charset="-128"/>
              </a:rPr>
              <a:t>&gt;security&lt;/</a:t>
            </a:r>
            <a:r>
              <a:rPr lang="en-US" dirty="0" err="1">
                <a:ea typeface="ＭＳ Ｐゴシック" pitchFamily="34" charset="-128"/>
              </a:rPr>
              <a:t>testType</a:t>
            </a:r>
            <a:r>
              <a:rPr lang="en-US" dirty="0">
                <a:ea typeface="ＭＳ Ｐゴシック" pitchFamily="34" charset="-128"/>
              </a:rPr>
              <a:t>&gt;</a:t>
            </a:r>
            <a:endParaRPr lang="en-US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5891265" y="1828800"/>
            <a:ext cx="5732464" cy="4419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ts val="1200"/>
              </a:spcBef>
              <a:buClr>
                <a:srgbClr val="005288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85000"/>
              <a:buFont typeface="Arial" pitchFamily="34" charset="0"/>
              <a:buChar char="◦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90000"/>
              <a:buFont typeface="Arial" pitchFamily="34" charset="0"/>
              <a:buChar char="▪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Generate and Compare Methods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createRegressionInputFile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</a:rPr>
              <a:t>newFileParams</a:t>
            </a:r>
            <a:r>
              <a:rPr lang="en-US" sz="1800" dirty="0" smtClean="0">
                <a:solidFill>
                  <a:schemeClr val="bg1"/>
                </a:solidFill>
              </a:rPr>
              <a:t>&gt;&lt;/</a:t>
            </a:r>
            <a:r>
              <a:rPr lang="en-US" sz="1800" dirty="0" err="1" smtClean="0">
                <a:solidFill>
                  <a:schemeClr val="bg1"/>
                </a:solidFill>
              </a:rPr>
              <a:t>newFileParams</a:t>
            </a:r>
            <a:r>
              <a:rPr lang="en-US" sz="1800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compareRegressionFiles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</a:rPr>
              <a:t>compareFiles</a:t>
            </a:r>
            <a:r>
              <a:rPr lang="en-US" sz="1800" dirty="0" smtClean="0">
                <a:solidFill>
                  <a:schemeClr val="bg1"/>
                </a:solidFill>
              </a:rPr>
              <a:t>&gt;&lt;/</a:t>
            </a:r>
            <a:r>
              <a:rPr lang="en-US" sz="1800" dirty="0" err="1" smtClean="0">
                <a:solidFill>
                  <a:schemeClr val="bg1"/>
                </a:solidFill>
              </a:rPr>
              <a:t>compareFiles</a:t>
            </a:r>
            <a:r>
              <a:rPr lang="en-US" sz="1800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compareRegressionLogs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</a:rPr>
              <a:t>compareLogs</a:t>
            </a:r>
            <a:r>
              <a:rPr lang="en-US" sz="1800" dirty="0" smtClean="0">
                <a:solidFill>
                  <a:schemeClr val="bg1"/>
                </a:solidFill>
              </a:rPr>
              <a:t>&gt;&lt;/</a:t>
            </a:r>
            <a:r>
              <a:rPr lang="en-US" sz="1800" dirty="0" err="1" smtClean="0">
                <a:solidFill>
                  <a:schemeClr val="bg1"/>
                </a:solidFill>
              </a:rPr>
              <a:t>compareLogs</a:t>
            </a:r>
            <a:r>
              <a:rPr lang="en-US" sz="1800" dirty="0" smtClean="0">
                <a:solidFill>
                  <a:schemeClr val="bg1"/>
                </a:solidFill>
              </a:rPr>
              <a:t>&gt;</a:t>
            </a:r>
          </a:p>
          <a:p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generateRegressionSecurityXML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</a:rPr>
              <a:t>newFileParams</a:t>
            </a:r>
            <a:r>
              <a:rPr lang="en-US" sz="1800" dirty="0" smtClean="0">
                <a:solidFill>
                  <a:schemeClr val="bg1"/>
                </a:solidFill>
              </a:rPr>
              <a:t>&gt;</a:t>
            </a:r>
          </a:p>
          <a:p>
            <a:pPr lvl="2"/>
            <a:r>
              <a:rPr lang="en-US" sz="1200" dirty="0" smtClean="0">
                <a:solidFill>
                  <a:schemeClr val="bg1"/>
                </a:solidFill>
                <a:ea typeface="ＭＳ Ｐゴシック" pitchFamily="34" charset="-128"/>
              </a:rPr>
              <a:t>&lt;</a:t>
            </a:r>
            <a:r>
              <a:rPr lang="en-US" sz="1200" dirty="0" err="1" smtClean="0">
                <a:solidFill>
                  <a:schemeClr val="bg1"/>
                </a:solidFill>
                <a:ea typeface="ＭＳ Ｐゴシック" pitchFamily="34" charset="-128"/>
              </a:rPr>
              <a:t>securityGenerationOptions</a:t>
            </a:r>
            <a:r>
              <a:rPr lang="en-US" sz="1200" dirty="0" smtClean="0">
                <a:solidFill>
                  <a:schemeClr val="bg1"/>
                </a:solidFill>
                <a:ea typeface="ＭＳ Ｐゴシック" pitchFamily="34" charset="-128"/>
              </a:rPr>
              <a:t>&gt;&lt;/</a:t>
            </a:r>
            <a:r>
              <a:rPr lang="en-US" sz="1200" dirty="0" err="1" smtClean="0">
                <a:solidFill>
                  <a:schemeClr val="bg1"/>
                </a:solidFill>
                <a:ea typeface="ＭＳ Ｐゴシック" pitchFamily="34" charset="-128"/>
              </a:rPr>
              <a:t>securityGenerationOptions</a:t>
            </a:r>
            <a:r>
              <a:rPr lang="en-US" sz="1200" dirty="0" smtClean="0">
                <a:solidFill>
                  <a:schemeClr val="bg1"/>
                </a:solidFill>
                <a:ea typeface="ＭＳ Ｐゴシック" pitchFamily="34" charset="-128"/>
              </a:rPr>
              <a:t>&gt;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&lt;/</a:t>
            </a:r>
            <a:r>
              <a:rPr lang="en-US" sz="1800" dirty="0" err="1" smtClean="0">
                <a:solidFill>
                  <a:schemeClr val="bg1"/>
                </a:solidFill>
              </a:rPr>
              <a:t>newFileParams</a:t>
            </a:r>
            <a:r>
              <a:rPr lang="en-US" sz="1800" dirty="0" smtClean="0">
                <a:solidFill>
                  <a:schemeClr val="bg1"/>
                </a:solidFill>
              </a:rPr>
              <a:t>&gt;</a:t>
            </a:r>
          </a:p>
          <a:p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147" y="1219200"/>
            <a:ext cx="1188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Shows how plan methods are related to regression model XML tags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9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15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308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443788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142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09" y="2357120"/>
            <a:ext cx="7241060" cy="1100705"/>
          </a:xfrm>
        </p:spPr>
        <p:txBody>
          <a:bodyPr/>
          <a:lstStyle/>
          <a:p>
            <a:pPr algn="ctr"/>
            <a:r>
              <a:rPr lang="en-US" sz="4800" dirty="0" smtClean="0"/>
              <a:t>1</a:t>
            </a:r>
            <a:r>
              <a:rPr lang="en-US" sz="4800" baseline="30000" dirty="0" smtClean="0"/>
              <a:t>st</a:t>
            </a:r>
            <a:r>
              <a:rPr lang="en-US" sz="4800" dirty="0" smtClean="0"/>
              <a:t> topic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28285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334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 smtClean="0"/>
              <a:t>The </a:t>
            </a:r>
            <a:r>
              <a:rPr lang="en-US" sz="3200" dirty="0"/>
              <a:t>Regression Module </a:t>
            </a:r>
            <a:r>
              <a:rPr lang="en-US" sz="3200" dirty="0" smtClean="0"/>
              <a:t>requirements</a:t>
            </a:r>
            <a:r>
              <a:rPr lang="en-US" sz="3200" dirty="0"/>
              <a:t>: </a:t>
            </a:r>
          </a:p>
          <a:p>
            <a:pPr lvl="1"/>
            <a:r>
              <a:rPr lang="en-US" sz="2800" dirty="0" smtClean="0"/>
              <a:t>The </a:t>
            </a:r>
            <a:r>
              <a:rPr lang="en-US" sz="2800" dirty="0"/>
              <a:t>ability to execute an automated test against Composite published resources. </a:t>
            </a:r>
          </a:p>
          <a:p>
            <a:pPr lvl="1"/>
            <a:r>
              <a:rPr lang="en-US" sz="2800" dirty="0" smtClean="0"/>
              <a:t>The </a:t>
            </a:r>
            <a:r>
              <a:rPr lang="en-US" sz="2800" dirty="0"/>
              <a:t>ability to define a test and the parameters required for executing a test. </a:t>
            </a:r>
          </a:p>
          <a:p>
            <a:pPr lvl="1"/>
            <a:r>
              <a:rPr lang="en-US" sz="2800" dirty="0" smtClean="0"/>
              <a:t>The </a:t>
            </a:r>
            <a:r>
              <a:rPr lang="en-US" sz="2800" dirty="0"/>
              <a:t>ability to capture query execution results from queries and compare them. </a:t>
            </a:r>
          </a:p>
          <a:p>
            <a:pPr lvl="1"/>
            <a:r>
              <a:rPr lang="en-US" sz="2800" dirty="0" smtClean="0"/>
              <a:t>The </a:t>
            </a:r>
            <a:r>
              <a:rPr lang="en-US" sz="2800" dirty="0"/>
              <a:t>ability to report/log the results of queries such as “PASS” or “FAIL”. </a:t>
            </a:r>
          </a:p>
          <a:p>
            <a:pPr lvl="2"/>
            <a:endParaRPr lang="en-US" sz="4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21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Module Test Types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334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3500" i="1" dirty="0" smtClean="0">
                <a:ea typeface="ＭＳ Ｐゴシック" pitchFamily="34" charset="-128"/>
              </a:rPr>
              <a:t>Test Types</a:t>
            </a:r>
            <a:endParaRPr lang="en-US" sz="3500" dirty="0" smtClean="0">
              <a:ea typeface="ＭＳ Ｐゴシック" pitchFamily="34" charset="-128"/>
            </a:endParaRPr>
          </a:p>
          <a:p>
            <a:pPr lvl="2"/>
            <a:r>
              <a:rPr lang="en-US" sz="3300" b="1" dirty="0" smtClean="0">
                <a:solidFill>
                  <a:srgbClr val="FFFF00"/>
                </a:solidFill>
                <a:ea typeface="ＭＳ Ｐゴシック" pitchFamily="34" charset="-128"/>
              </a:rPr>
              <a:t>Functional (Smoke Test)</a:t>
            </a:r>
            <a:r>
              <a:rPr lang="en-US" sz="3300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ＭＳ Ｐゴシック" pitchFamily="34" charset="-128"/>
              </a:rPr>
              <a:t> </a:t>
            </a:r>
            <a:r>
              <a:rPr lang="en-US" sz="3300" dirty="0" smtClean="0">
                <a:ea typeface="ＭＳ Ｐゴシック" pitchFamily="34" charset="-128"/>
              </a:rPr>
              <a:t>– </a:t>
            </a:r>
            <a:r>
              <a:rPr lang="en-US" sz="3200" dirty="0"/>
              <a:t>Test whether the published view, procedure or web service is functionally operational</a:t>
            </a:r>
            <a:r>
              <a:rPr lang="en-US" sz="3200" dirty="0" smtClean="0"/>
              <a:t>.</a:t>
            </a:r>
            <a:endParaRPr lang="en-US" sz="3300" dirty="0" smtClean="0">
              <a:ea typeface="ＭＳ Ｐゴシック" pitchFamily="34" charset="-128"/>
            </a:endParaRPr>
          </a:p>
          <a:p>
            <a:pPr lvl="2"/>
            <a:r>
              <a:rPr lang="en-US" sz="3300" b="1" dirty="0" smtClean="0">
                <a:solidFill>
                  <a:srgbClr val="FFFF00"/>
                </a:solidFill>
                <a:ea typeface="ＭＳ Ｐゴシック" pitchFamily="34" charset="-128"/>
              </a:rPr>
              <a:t>Regression</a:t>
            </a:r>
            <a:r>
              <a:rPr lang="en-US" sz="3300" dirty="0" smtClean="0">
                <a:solidFill>
                  <a:srgbClr val="FFFF00"/>
                </a:solidFill>
                <a:ea typeface="ＭＳ Ｐゴシック" pitchFamily="34" charset="-128"/>
              </a:rPr>
              <a:t> </a:t>
            </a:r>
            <a:r>
              <a:rPr lang="en-US" sz="3300" dirty="0" smtClean="0">
                <a:ea typeface="ＭＳ Ｐゴシック" pitchFamily="34" charset="-128"/>
              </a:rPr>
              <a:t>– </a:t>
            </a:r>
            <a:r>
              <a:rPr lang="en-US" sz="3200" dirty="0"/>
              <a:t>When moving from one application release to another, test whether the data sets from two independent migration tests are </a:t>
            </a:r>
            <a:r>
              <a:rPr lang="en-US" sz="3200" dirty="0" smtClean="0"/>
              <a:t>equivalent.</a:t>
            </a:r>
            <a:endParaRPr lang="en-US" sz="3300" dirty="0" smtClean="0">
              <a:ea typeface="ＭＳ Ｐゴシック" pitchFamily="34" charset="-128"/>
            </a:endParaRPr>
          </a:p>
          <a:p>
            <a:pPr lvl="2"/>
            <a:r>
              <a:rPr lang="en-US" sz="3300" b="1" dirty="0" smtClean="0">
                <a:solidFill>
                  <a:srgbClr val="FFFF00"/>
                </a:solidFill>
                <a:ea typeface="ＭＳ Ｐゴシック" pitchFamily="34" charset="-128"/>
              </a:rPr>
              <a:t>Migration</a:t>
            </a:r>
            <a:r>
              <a:rPr lang="en-US" sz="3300" dirty="0" smtClean="0">
                <a:solidFill>
                  <a:srgbClr val="FFFF00"/>
                </a:solidFill>
                <a:ea typeface="ＭＳ Ｐゴシック" pitchFamily="34" charset="-128"/>
              </a:rPr>
              <a:t> </a:t>
            </a:r>
            <a:r>
              <a:rPr lang="en-US" sz="3300" dirty="0" smtClean="0">
                <a:ea typeface="ＭＳ Ｐゴシック" pitchFamily="34" charset="-128"/>
              </a:rPr>
              <a:t>– </a:t>
            </a:r>
            <a:r>
              <a:rPr lang="en-US" sz="3200" dirty="0"/>
              <a:t>When moving from one release of Composite to another, test whether the data sets from two independent migration tests are </a:t>
            </a:r>
            <a:r>
              <a:rPr lang="en-US" sz="3200" dirty="0" smtClean="0"/>
              <a:t>equivalent</a:t>
            </a:r>
            <a:r>
              <a:rPr lang="en-US" sz="3300" dirty="0" smtClean="0">
                <a:ea typeface="ＭＳ Ｐゴシック" pitchFamily="34" charset="-128"/>
              </a:rPr>
              <a:t>.</a:t>
            </a:r>
          </a:p>
          <a:p>
            <a:pPr lvl="2"/>
            <a:r>
              <a:rPr lang="en-US" sz="3300" b="1" dirty="0" smtClean="0">
                <a:solidFill>
                  <a:srgbClr val="FFFF00"/>
                </a:solidFill>
                <a:ea typeface="ＭＳ Ｐゴシック" pitchFamily="34" charset="-128"/>
              </a:rPr>
              <a:t>Performance</a:t>
            </a:r>
            <a:r>
              <a:rPr lang="en-US" sz="3300" dirty="0" smtClean="0">
                <a:solidFill>
                  <a:srgbClr val="FFFF00"/>
                </a:solidFill>
                <a:ea typeface="ＭＳ Ｐゴシック" pitchFamily="34" charset="-128"/>
              </a:rPr>
              <a:t> </a:t>
            </a:r>
            <a:r>
              <a:rPr lang="en-US" sz="3300" dirty="0" smtClean="0">
                <a:ea typeface="ＭＳ Ｐゴシック" pitchFamily="34" charset="-128"/>
              </a:rPr>
              <a:t>– </a:t>
            </a:r>
            <a:r>
              <a:rPr lang="en-US" sz="3200" dirty="0"/>
              <a:t>Test the performance by executing several threads over a period of time and reporting the </a:t>
            </a:r>
            <a:r>
              <a:rPr lang="en-US" sz="3200" dirty="0" smtClean="0"/>
              <a:t>results</a:t>
            </a:r>
            <a:r>
              <a:rPr lang="en-US" sz="3200" dirty="0" smtClean="0">
                <a:ea typeface="ＭＳ Ｐゴシック" pitchFamily="34" charset="-128"/>
              </a:rPr>
              <a:t>.</a:t>
            </a:r>
          </a:p>
          <a:p>
            <a:pPr lvl="2"/>
            <a:r>
              <a:rPr lang="en-US" sz="3300" b="1" dirty="0" smtClean="0">
                <a:solidFill>
                  <a:srgbClr val="FFFF00"/>
                </a:solidFill>
                <a:ea typeface="ＭＳ Ｐゴシック" pitchFamily="34" charset="-128"/>
              </a:rPr>
              <a:t>Security</a:t>
            </a:r>
            <a:r>
              <a:rPr lang="en-US" sz="3300" dirty="0" smtClean="0">
                <a:solidFill>
                  <a:srgbClr val="FFFF00"/>
                </a:solidFill>
                <a:ea typeface="ＭＳ Ｐゴシック" pitchFamily="34" charset="-128"/>
              </a:rPr>
              <a:t> </a:t>
            </a:r>
            <a:r>
              <a:rPr lang="en-US" sz="3200" dirty="0" smtClean="0">
                <a:ea typeface="ＭＳ Ｐゴシック" pitchFamily="34" charset="-128"/>
              </a:rPr>
              <a:t>– Correlate users with simple queries and expected outcome to measure security pass/fail.</a:t>
            </a:r>
          </a:p>
        </p:txBody>
      </p:sp>
    </p:spTree>
    <p:extLst>
      <p:ext uri="{BB962C8B-B14F-4D97-AF65-F5344CB8AC3E}">
        <p14:creationId xmlns:p14="http://schemas.microsoft.com/office/powerpoint/2010/main" val="20166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>
                <a:ea typeface="ＭＳ Ｐゴシック" pitchFamily="34" charset="-128"/>
              </a:rPr>
              <a:t>PDTool</a:t>
            </a:r>
            <a:r>
              <a:rPr lang="en-US" dirty="0">
                <a:ea typeface="ＭＳ Ｐゴシック" pitchFamily="34" charset="-128"/>
              </a:rPr>
              <a:t> Regression Module </a:t>
            </a:r>
            <a:r>
              <a:rPr lang="en-US" dirty="0" smtClean="0">
                <a:ea typeface="ＭＳ Ｐゴシック" pitchFamily="34" charset="-128"/>
              </a:rPr>
              <a:t>Capabilities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257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sz="3500" i="1" dirty="0" smtClean="0">
                <a:ea typeface="ＭＳ Ｐゴシック" pitchFamily="34" charset="-128"/>
              </a:rPr>
              <a:t>General</a:t>
            </a:r>
            <a:r>
              <a:rPr lang="en-US" sz="3500" dirty="0" smtClean="0">
                <a:ea typeface="ＭＳ Ｐゴシック" pitchFamily="34" charset="-128"/>
              </a:rPr>
              <a:t> Capabilities</a:t>
            </a:r>
          </a:p>
          <a:p>
            <a:pPr lvl="3"/>
            <a:r>
              <a:rPr lang="en-US" sz="3300" dirty="0" smtClean="0">
                <a:ea typeface="ＭＳ Ｐゴシック" pitchFamily="34" charset="-128"/>
              </a:rPr>
              <a:t>Generate a file of </a:t>
            </a:r>
            <a:r>
              <a:rPr lang="en-US" sz="3300" dirty="0">
                <a:ea typeface="ＭＳ Ｐゴシック" pitchFamily="34" charset="-128"/>
              </a:rPr>
              <a:t>functional queries for published views, procedures, and web services.</a:t>
            </a:r>
          </a:p>
          <a:p>
            <a:pPr lvl="4"/>
            <a:r>
              <a:rPr lang="en-US" sz="3300" dirty="0">
                <a:ea typeface="ＭＳ Ｐゴシック" pitchFamily="34" charset="-128"/>
              </a:rPr>
              <a:t>E.g. “select count(*) from </a:t>
            </a:r>
            <a:r>
              <a:rPr lang="en-US" sz="3300" dirty="0" err="1">
                <a:ea typeface="ＭＳ Ｐゴシック" pitchFamily="34" charset="-128"/>
              </a:rPr>
              <a:t>catalog.schema.view</a:t>
            </a:r>
            <a:r>
              <a:rPr lang="en-US" sz="3300" dirty="0">
                <a:ea typeface="ＭＳ Ｐゴシック" pitchFamily="34" charset="-128"/>
              </a:rPr>
              <a:t>”</a:t>
            </a:r>
          </a:p>
          <a:p>
            <a:pPr lvl="3"/>
            <a:r>
              <a:rPr lang="en-US" sz="3300" dirty="0" smtClean="0">
                <a:ea typeface="ＭＳ Ｐゴシック" pitchFamily="34" charset="-128"/>
              </a:rPr>
              <a:t>Execute a file of input queries</a:t>
            </a:r>
            <a:endParaRPr lang="en-US" sz="3300" dirty="0">
              <a:ea typeface="ＭＳ Ｐゴシック" pitchFamily="34" charset="-128"/>
            </a:endParaRPr>
          </a:p>
          <a:p>
            <a:pPr lvl="3"/>
            <a:r>
              <a:rPr lang="en-US" sz="3300" dirty="0" smtClean="0">
                <a:ea typeface="ＭＳ Ｐゴシック" pitchFamily="34" charset="-128"/>
              </a:rPr>
              <a:t>Capture output from functional, regression and migration type tests.</a:t>
            </a:r>
            <a:endParaRPr lang="en-US" sz="3300" dirty="0">
              <a:ea typeface="ＭＳ Ｐゴシック" pitchFamily="34" charset="-128"/>
            </a:endParaRPr>
          </a:p>
          <a:p>
            <a:pPr lvl="3"/>
            <a:r>
              <a:rPr lang="en-US" sz="3300" dirty="0" smtClean="0">
                <a:ea typeface="ＭＳ Ｐゴシック" pitchFamily="34" charset="-128"/>
              </a:rPr>
              <a:t>Report </a:t>
            </a:r>
            <a:r>
              <a:rPr lang="en-US" sz="3300" dirty="0">
                <a:ea typeface="ＭＳ Ｐゴシック" pitchFamily="34" charset="-128"/>
              </a:rPr>
              <a:t>a log of </a:t>
            </a:r>
            <a:r>
              <a:rPr lang="en-US" sz="3300" dirty="0" smtClean="0">
                <a:ea typeface="ＭＳ Ｐゴシック" pitchFamily="34" charset="-128"/>
              </a:rPr>
              <a:t>results</a:t>
            </a:r>
          </a:p>
          <a:p>
            <a:pPr lvl="3"/>
            <a:r>
              <a:rPr lang="en-US" sz="3300" dirty="0" smtClean="0">
                <a:ea typeface="ＭＳ Ｐゴシック" pitchFamily="34" charset="-128"/>
              </a:rPr>
              <a:t>Compare result files from two different tests</a:t>
            </a:r>
          </a:p>
          <a:p>
            <a:pPr lvl="3"/>
            <a:r>
              <a:rPr lang="en-US" sz="3300" dirty="0" smtClean="0">
                <a:ea typeface="ＭＳ Ｐゴシック" pitchFamily="34" charset="-128"/>
              </a:rPr>
              <a:t>Compare log files from two different tests</a:t>
            </a:r>
            <a:endParaRPr lang="en-US" sz="27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3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>
                <a:ea typeface="ＭＳ Ｐゴシック" pitchFamily="34" charset="-128"/>
              </a:rPr>
              <a:t>PDTool</a:t>
            </a:r>
            <a:r>
              <a:rPr lang="en-US" dirty="0">
                <a:ea typeface="ＭＳ Ｐゴシック" pitchFamily="34" charset="-128"/>
              </a:rPr>
              <a:t> Regression Module </a:t>
            </a:r>
            <a:r>
              <a:rPr lang="en-US" dirty="0" smtClean="0">
                <a:ea typeface="ＭＳ Ｐゴシック" pitchFamily="34" charset="-128"/>
              </a:rPr>
              <a:t>Query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257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sz="3500" i="1" dirty="0" smtClean="0">
                <a:ea typeface="ＭＳ Ｐゴシック" pitchFamily="34" charset="-128"/>
              </a:rPr>
              <a:t>Query Input File</a:t>
            </a:r>
            <a:endParaRPr lang="en-US" sz="3500" dirty="0" smtClean="0">
              <a:ea typeface="ＭＳ Ｐゴシック" pitchFamily="34" charset="-128"/>
            </a:endParaRPr>
          </a:p>
          <a:p>
            <a:pPr lvl="1"/>
            <a:r>
              <a:rPr lang="en-US" sz="3300" dirty="0" smtClean="0">
                <a:ea typeface="ＭＳ Ｐゴシック" pitchFamily="34" charset="-128"/>
              </a:rPr>
              <a:t>Ability to generate simple “select count(*) from” type queries.</a:t>
            </a:r>
          </a:p>
          <a:p>
            <a:pPr lvl="1"/>
            <a:r>
              <a:rPr lang="en-US" sz="3300" dirty="0" smtClean="0">
                <a:ea typeface="ＭＳ Ｐゴシック" pitchFamily="34" charset="-128"/>
              </a:rPr>
              <a:t>Ability to create custom input file.</a:t>
            </a:r>
          </a:p>
          <a:p>
            <a:pPr lvl="1"/>
            <a:r>
              <a:rPr lang="en-US" sz="3300" dirty="0" smtClean="0">
                <a:ea typeface="ＭＳ Ｐゴシック" pitchFamily="34" charset="-128"/>
              </a:rPr>
              <a:t>Execute published resources only.</a:t>
            </a:r>
          </a:p>
          <a:p>
            <a:pPr lvl="1"/>
            <a:r>
              <a:rPr lang="en-US" sz="3300" dirty="0" smtClean="0">
                <a:ea typeface="ＭＳ Ｐゴシック" pitchFamily="34" charset="-128"/>
              </a:rPr>
              <a:t>Queries </a:t>
            </a:r>
          </a:p>
          <a:p>
            <a:pPr lvl="2"/>
            <a:r>
              <a:rPr lang="en-US" sz="2800" dirty="0" smtClean="0">
                <a:ea typeface="ＭＳ Ｐゴシック" pitchFamily="34" charset="-128"/>
              </a:rPr>
              <a:t>Valid Composite SQL 99 statements</a:t>
            </a:r>
          </a:p>
          <a:p>
            <a:pPr lvl="1"/>
            <a:r>
              <a:rPr lang="en-US" sz="3300" dirty="0" smtClean="0">
                <a:ea typeface="ＭＳ Ｐゴシック" pitchFamily="34" charset="-128"/>
              </a:rPr>
              <a:t>Procedures</a:t>
            </a:r>
          </a:p>
          <a:p>
            <a:pPr lvl="2"/>
            <a:r>
              <a:rPr lang="en-US" sz="2600" dirty="0" smtClean="0">
                <a:ea typeface="ＭＳ Ｐゴシック" pitchFamily="34" charset="-128"/>
              </a:rPr>
              <a:t>Select [projection] from </a:t>
            </a:r>
            <a:r>
              <a:rPr lang="en-US" sz="2600" dirty="0" err="1" smtClean="0">
                <a:ea typeface="ＭＳ Ｐゴシック" pitchFamily="34" charset="-128"/>
              </a:rPr>
              <a:t>catalog.schema.procedure</a:t>
            </a:r>
            <a:r>
              <a:rPr lang="en-US" sz="2600" dirty="0" smtClean="0">
                <a:ea typeface="ＭＳ Ｐゴシック" pitchFamily="34" charset="-128"/>
              </a:rPr>
              <a:t>([</a:t>
            </a:r>
            <a:r>
              <a:rPr lang="en-US" sz="2600" dirty="0" err="1" smtClean="0">
                <a:ea typeface="ＭＳ Ｐゴシック" pitchFamily="34" charset="-128"/>
              </a:rPr>
              <a:t>params</a:t>
            </a:r>
            <a:r>
              <a:rPr lang="en-US" sz="2600" dirty="0" smtClean="0">
                <a:ea typeface="ＭＳ Ｐゴシック" pitchFamily="34" charset="-128"/>
              </a:rPr>
              <a:t>])</a:t>
            </a:r>
          </a:p>
          <a:p>
            <a:pPr lvl="2"/>
            <a:r>
              <a:rPr lang="en-US" sz="2600" dirty="0" smtClean="0">
                <a:ea typeface="ＭＳ Ｐゴシック" pitchFamily="34" charset="-128"/>
              </a:rPr>
              <a:t>{ call </a:t>
            </a:r>
            <a:r>
              <a:rPr lang="en-US" sz="2600" dirty="0" err="1" smtClean="0">
                <a:ea typeface="ＭＳ Ｐゴシック" pitchFamily="34" charset="-128"/>
              </a:rPr>
              <a:t>catalog.schema.procedure</a:t>
            </a:r>
            <a:r>
              <a:rPr lang="en-US" sz="2600" dirty="0" smtClean="0">
                <a:ea typeface="ＭＳ Ｐゴシック" pitchFamily="34" charset="-128"/>
              </a:rPr>
              <a:t>([</a:t>
            </a:r>
            <a:r>
              <a:rPr lang="en-US" sz="2600" dirty="0" err="1" smtClean="0">
                <a:ea typeface="ＭＳ Ｐゴシック" pitchFamily="34" charset="-128"/>
              </a:rPr>
              <a:t>params</a:t>
            </a:r>
            <a:r>
              <a:rPr lang="en-US" sz="2600" dirty="0" smtClean="0">
                <a:ea typeface="ＭＳ Ｐゴシック" pitchFamily="34" charset="-128"/>
              </a:rPr>
              <a:t>])</a:t>
            </a:r>
          </a:p>
          <a:p>
            <a:pPr lvl="1"/>
            <a:r>
              <a:rPr lang="en-US" sz="3300" dirty="0" smtClean="0">
                <a:ea typeface="ＭＳ Ｐゴシック" pitchFamily="34" charset="-128"/>
              </a:rPr>
              <a:t>Web Services</a:t>
            </a:r>
          </a:p>
          <a:p>
            <a:pPr lvl="2"/>
            <a:r>
              <a:rPr lang="en-US" sz="2800" dirty="0" smtClean="0">
                <a:ea typeface="ＭＳ Ｐゴシック" pitchFamily="34" charset="-128"/>
              </a:rPr>
              <a:t>Legacy Composite</a:t>
            </a:r>
          </a:p>
          <a:p>
            <a:pPr lvl="2"/>
            <a:r>
              <a:rPr lang="en-US" sz="2800" dirty="0" smtClean="0">
                <a:ea typeface="ＭＳ Ｐゴシック" pitchFamily="34" charset="-128"/>
              </a:rPr>
              <a:t>New Composite Soap 1.1 or 1.2</a:t>
            </a:r>
          </a:p>
        </p:txBody>
      </p:sp>
    </p:spTree>
    <p:extLst>
      <p:ext uri="{BB962C8B-B14F-4D97-AF65-F5344CB8AC3E}">
        <p14:creationId xmlns:p14="http://schemas.microsoft.com/office/powerpoint/2010/main" val="11310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4" y="942392"/>
            <a:ext cx="11943652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PD Tool Command Line Anatomy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 indent="0">
              <a:lnSpc>
                <a:spcPct val="80000"/>
              </a:lnSpc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400" dirty="0" err="1" smtClean="0">
                <a:solidFill>
                  <a:srgbClr val="000000"/>
                </a:solidFill>
              </a:rPr>
              <a:t>test.dp</a:t>
            </a:r>
            <a:r>
              <a:rPr lang="en-US" sz="2400" dirty="0" smtClean="0">
                <a:solidFill>
                  <a:srgbClr val="000000"/>
                </a:solidFill>
              </a:rPr>
              <a:t> -</a:t>
            </a:r>
            <a:r>
              <a:rPr lang="en-US" sz="2400" dirty="0" err="1" smtClean="0">
                <a:solidFill>
                  <a:srgbClr val="000000"/>
                </a:solidFill>
              </a:rPr>
              <a:t>config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deploy.properties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16832"/>
            <a:chOff x="2667000" y="3429000"/>
            <a:chExt cx="2073275" cy="2516832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612578" y="4586610"/>
              <a:ext cx="2413644" cy="304800"/>
            </a:xfrm>
            <a:prstGeom prst="bentConnector4">
              <a:avLst>
                <a:gd name="adj1" fmla="val 12082"/>
                <a:gd name="adj2" fmla="val 911667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7" name="Group 28686"/>
          <p:cNvGrpSpPr/>
          <p:nvPr/>
        </p:nvGrpSpPr>
        <p:grpSpPr>
          <a:xfrm>
            <a:off x="3667228" y="4224973"/>
            <a:ext cx="7099568" cy="2187515"/>
            <a:chOff x="2751137" y="4132372"/>
            <a:chExt cx="5326063" cy="2187515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137" y="4132372"/>
              <a:ext cx="1211263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3962400" y="4263124"/>
              <a:ext cx="4114800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2956561" y="6120384"/>
              <a:ext cx="5120639" cy="199503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97109"/>
            <a:chOff x="76198" y="5302666"/>
            <a:chExt cx="9344574" cy="997109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00"/>
                  </a:solidFill>
                </a:rPr>
                <a:t>test.dp</a:t>
              </a:r>
              <a:r>
                <a:rPr lang="en-US" sz="1600" dirty="0" smtClean="0">
                  <a:solidFill>
                    <a:srgbClr val="000000"/>
                  </a:solidFill>
                </a:rPr>
                <a:t>:</a:t>
              </a:r>
            </a:p>
            <a:p>
              <a:r>
                <a:rPr lang="en-US" sz="1600" dirty="0" smtClean="0">
                  <a:solidFill>
                    <a:srgbClr val="000000"/>
                  </a:solidFill>
                </a:rPr>
                <a:t>PASS  TRUE  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600" dirty="0" smtClean="0">
                  <a:solidFill>
                    <a:srgbClr val="000000"/>
                  </a:solidFill>
                </a:rPr>
                <a:t>  method $SERVERID  “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testid</a:t>
              </a:r>
              <a:r>
                <a:rPr lang="en-US" sz="1600" dirty="0" smtClean="0">
                  <a:solidFill>
                    <a:srgbClr val="000000"/>
                  </a:solidFill>
                </a:rPr>
                <a:t>“  "$MODULE_HOME/Regression.xml“ "$</a:t>
              </a:r>
              <a:r>
                <a:rPr lang="en-US" sz="16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564734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519488" y="1752603"/>
            <a:ext cx="2981218" cy="3690479"/>
            <a:chOff x="3519488" y="1752603"/>
            <a:chExt cx="2981218" cy="3690479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3963872" y="2765834"/>
              <a:ext cx="3550066" cy="1523603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88" y="5181600"/>
              <a:ext cx="1469432" cy="261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667228" y="4497526"/>
            <a:ext cx="4255508" cy="1833362"/>
            <a:chOff x="3667228" y="4497526"/>
            <a:chExt cx="4255508" cy="1833362"/>
          </a:xfrm>
        </p:grpSpPr>
        <p:grpSp>
          <p:nvGrpSpPr>
            <p:cNvPr id="28688" name="Group 28687"/>
            <p:cNvGrpSpPr/>
            <p:nvPr/>
          </p:nvGrpSpPr>
          <p:grpSpPr>
            <a:xfrm>
              <a:off x="5275397" y="4622833"/>
              <a:ext cx="2647339" cy="1708055"/>
              <a:chOff x="3957578" y="4530233"/>
              <a:chExt cx="1986022" cy="1708055"/>
            </a:xfrm>
          </p:grpSpPr>
          <p:cxnSp>
            <p:nvCxnSpPr>
              <p:cNvPr id="17" name="Elbow Connector 16"/>
              <p:cNvCxnSpPr/>
              <p:nvPr/>
            </p:nvCxnSpPr>
            <p:spPr>
              <a:xfrm rot="10800000">
                <a:off x="3962400" y="4530233"/>
                <a:ext cx="1981200" cy="1334575"/>
              </a:xfrm>
              <a:prstGeom prst="bentConnector3">
                <a:avLst>
                  <a:gd name="adj1" fmla="val 256"/>
                </a:avLst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3957578" y="6111382"/>
                <a:ext cx="1986022" cy="126906"/>
                <a:chOff x="2956561" y="6161118"/>
                <a:chExt cx="4296414" cy="199503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7252975" y="6161118"/>
                  <a:ext cx="0" cy="196041"/>
                </a:xfrm>
                <a:prstGeom prst="straightConnector1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2956561" y="6164580"/>
                  <a:ext cx="0" cy="196041"/>
                </a:xfrm>
                <a:prstGeom prst="straightConnector1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956561" y="6357159"/>
                  <a:ext cx="4296412" cy="3462"/>
                </a:xfrm>
                <a:prstGeom prst="line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609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Functional (Smoke) Test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i="1" dirty="0" smtClean="0">
                <a:ea typeface="ＭＳ Ｐゴシック" pitchFamily="34" charset="-128"/>
              </a:rPr>
              <a:t>Detail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sz="2800" dirty="0">
                <a:ea typeface="ＭＳ Ｐゴシック" pitchFamily="34" charset="-128"/>
              </a:rPr>
              <a:t>Objective</a:t>
            </a:r>
            <a:endParaRPr lang="en-US" sz="2800" dirty="0" smtClean="0">
              <a:ea typeface="ＭＳ Ｐゴシック" pitchFamily="34" charset="-128"/>
            </a:endParaRP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Test that the published resources are working or not. [PASS, FAIL]</a:t>
            </a: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Results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Populate </a:t>
            </a:r>
            <a:r>
              <a:rPr lang="en-US" sz="2400" dirty="0">
                <a:ea typeface="ＭＳ Ｐゴシック" pitchFamily="34" charset="-128"/>
              </a:rPr>
              <a:t>query results to an output </a:t>
            </a:r>
            <a:r>
              <a:rPr lang="en-US" sz="2400" dirty="0" smtClean="0">
                <a:ea typeface="ＭＳ Ｐゴシック" pitchFamily="34" charset="-128"/>
              </a:rPr>
              <a:t>files according to </a:t>
            </a:r>
            <a:r>
              <a:rPr lang="en-US" sz="2400" dirty="0">
                <a:ea typeface="ＭＳ Ｐゴシック" pitchFamily="34" charset="-128"/>
              </a:rPr>
              <a:t>the parameter “</a:t>
            </a:r>
            <a:r>
              <a:rPr lang="en-US" sz="2400" dirty="0" err="1" smtClean="0">
                <a:ea typeface="ＭＳ Ｐゴシック" pitchFamily="34" charset="-128"/>
              </a:rPr>
              <a:t>outputFilename</a:t>
            </a:r>
            <a:r>
              <a:rPr lang="en-US" sz="2400" dirty="0" smtClean="0">
                <a:ea typeface="ＭＳ Ｐゴシック" pitchFamily="34" charset="-128"/>
              </a:rPr>
              <a:t>”.</a:t>
            </a:r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Logs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 showing </a:t>
            </a:r>
            <a:r>
              <a:rPr lang="en-US" sz="2400" dirty="0">
                <a:ea typeface="ＭＳ Ｐゴシック" pitchFamily="34" charset="-128"/>
              </a:rPr>
              <a:t>PASS, FAIL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Generate</a:t>
            </a:r>
          </a:p>
          <a:p>
            <a:pPr lvl="2"/>
            <a:r>
              <a:rPr lang="en-US" sz="2400" dirty="0" smtClean="0">
                <a:ea typeface="ＭＳ Ｐゴシック" pitchFamily="34" charset="-128"/>
              </a:rPr>
              <a:t>Provides ability to generate simple SQL statements for published queries, procedures and web services.</a:t>
            </a:r>
          </a:p>
          <a:p>
            <a:pPr lvl="3"/>
            <a:r>
              <a:rPr lang="en-US" sz="1600" dirty="0" smtClean="0">
                <a:ea typeface="ＭＳ Ｐゴシック" pitchFamily="34" charset="-128"/>
              </a:rPr>
              <a:t>E.g. select count(*) from </a:t>
            </a:r>
            <a:r>
              <a:rPr lang="en-US" sz="1600" dirty="0" err="1" smtClean="0">
                <a:ea typeface="ＭＳ Ｐゴシック" pitchFamily="34" charset="-128"/>
              </a:rPr>
              <a:t>catalog.schema.table</a:t>
            </a:r>
            <a:endParaRPr lang="en-US" sz="16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25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1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20361</TotalTime>
  <Words>835</Words>
  <Application>Microsoft Office PowerPoint</Application>
  <PresentationFormat>Custom</PresentationFormat>
  <Paragraphs>136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10_Cisco Arial 16x9 template_dark</vt:lpstr>
      <vt:lpstr>11_Cisco Arial 16x9 template_dark</vt:lpstr>
      <vt:lpstr>Agenda Cisco Data Virtualization PDTool Training Testing</vt:lpstr>
      <vt:lpstr>Topics</vt:lpstr>
      <vt:lpstr>1st topic</vt:lpstr>
      <vt:lpstr>PDTool Regression Module</vt:lpstr>
      <vt:lpstr>PDTool Regression Module Test Types</vt:lpstr>
      <vt:lpstr>PDTool Regression Module Capabilities</vt:lpstr>
      <vt:lpstr>PDTool Regression Module Query Input File</vt:lpstr>
      <vt:lpstr>PD Tool Command Line Anatomy</vt:lpstr>
      <vt:lpstr>Functional (Smoke) Test</vt:lpstr>
      <vt:lpstr>Regression Test</vt:lpstr>
      <vt:lpstr>Migration Test</vt:lpstr>
      <vt:lpstr>Performance Test</vt:lpstr>
      <vt:lpstr>Security Test</vt:lpstr>
      <vt:lpstr>Deployment Plan Methods</vt:lpstr>
      <vt:lpstr>PowerPoint Presentation</vt:lpstr>
      <vt:lpstr>PowerPoint Presentation</vt:lpstr>
    </vt:vector>
  </TitlesOfParts>
  <Company>Cisco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Template Theme Files</dc:title>
  <dc:creator>mike needham</dc:creator>
  <cp:lastModifiedBy>Mike Tinius</cp:lastModifiedBy>
  <cp:revision>555</cp:revision>
  <cp:lastPrinted>2013-12-10T15:12:31Z</cp:lastPrinted>
  <dcterms:created xsi:type="dcterms:W3CDTF">2013-06-13T22:12:01Z</dcterms:created>
  <dcterms:modified xsi:type="dcterms:W3CDTF">2014-07-23T04:09:08Z</dcterms:modified>
</cp:coreProperties>
</file>